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72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9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15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97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9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24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34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90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10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50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63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B7F64-9D2E-423A-BB2D-D23C21143AE1}" type="datetimeFigureOut">
              <a:rPr lang="de-DE" smtClean="0"/>
              <a:t>08.10.2019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3C93-7F03-4BA5-894D-A461C4756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45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ks-aalen.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19795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hteck 11"/>
          <p:cNvSpPr/>
          <p:nvPr/>
        </p:nvSpPr>
        <p:spPr>
          <a:xfrm>
            <a:off x="107504" y="1102092"/>
            <a:ext cx="2836261" cy="304698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de-DE" sz="1200" dirty="0"/>
              <a:t>Im Sekretariat der Kaufmännischen Schule Aalen </a:t>
            </a:r>
            <a:r>
              <a:rPr lang="de-DE" sz="1200" b="1" dirty="0"/>
              <a:t>oder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de-DE" sz="1200" dirty="0"/>
              <a:t>am 08.10.2019 nach der Informationsveranstaltung </a:t>
            </a:r>
            <a:r>
              <a:rPr lang="de-DE" sz="1200" b="1" dirty="0"/>
              <a:t>oder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de-DE" sz="1200" dirty="0"/>
              <a:t>direkt im Unterricht beim Fachlehrer.</a:t>
            </a:r>
          </a:p>
          <a:p>
            <a:pPr algn="just"/>
            <a:br>
              <a:rPr lang="de-DE" sz="1200" dirty="0"/>
            </a:br>
            <a:r>
              <a:rPr lang="de-DE" sz="1200" dirty="0"/>
              <a:t>Für die Anmeldung sind folgende Unterlagen erforderlich:</a:t>
            </a:r>
          </a:p>
          <a:p>
            <a:pPr algn="just"/>
            <a:r>
              <a:rPr lang="de-DE" sz="1200" dirty="0"/>
              <a:t>Das </a:t>
            </a:r>
            <a:r>
              <a:rPr lang="de-DE" sz="1200" b="1" dirty="0"/>
              <a:t>Zeugnis über den mittleren Bildungsabschluss</a:t>
            </a:r>
            <a:r>
              <a:rPr lang="de-DE" sz="1200" dirty="0"/>
              <a:t> als beglaubigte Kopie.</a:t>
            </a:r>
          </a:p>
          <a:p>
            <a:pPr algn="just"/>
            <a:endParaRPr lang="de-DE" sz="1200" dirty="0"/>
          </a:p>
          <a:p>
            <a:pPr algn="just"/>
            <a:r>
              <a:rPr lang="de-DE" sz="1200" b="1" dirty="0"/>
              <a:t>Anmeldeschluss:  21.10.2019</a:t>
            </a:r>
          </a:p>
          <a:p>
            <a:pPr algn="just"/>
            <a:endParaRPr lang="de-DE" sz="1200" b="1" dirty="0"/>
          </a:p>
          <a:p>
            <a:pPr algn="just"/>
            <a:r>
              <a:rPr lang="de-DE" sz="1200" b="1" dirty="0"/>
              <a:t>Hinweis: </a:t>
            </a:r>
            <a:r>
              <a:rPr lang="de-DE" sz="1200" dirty="0"/>
              <a:t>Sollte es mehr Anmeldungen geben als Plätze vorhanden sind, muss ein Auswahlverfahren durchgeführt werden.</a:t>
            </a:r>
            <a:endParaRPr lang="de-DE" sz="1200" dirty="0">
              <a:effectLst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07504" y="886068"/>
            <a:ext cx="2836261" cy="184666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Wie kann ich mich anmelden?</a:t>
            </a:r>
          </a:p>
        </p:txBody>
      </p:sp>
      <p:sp>
        <p:nvSpPr>
          <p:cNvPr id="22" name="Rechteck 21"/>
          <p:cNvSpPr/>
          <p:nvPr/>
        </p:nvSpPr>
        <p:spPr>
          <a:xfrm>
            <a:off x="107504" y="4594808"/>
            <a:ext cx="2836261" cy="184666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Kann ich mich auch wieder abmelden?</a:t>
            </a:r>
          </a:p>
        </p:txBody>
      </p:sp>
      <p:sp>
        <p:nvSpPr>
          <p:cNvPr id="23" name="Rechteck 22"/>
          <p:cNvSpPr/>
          <p:nvPr/>
        </p:nvSpPr>
        <p:spPr>
          <a:xfrm>
            <a:off x="107504" y="4793311"/>
            <a:ext cx="2836261" cy="83099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/>
            <a:r>
              <a:rPr lang="de-DE" sz="1200" dirty="0"/>
              <a:t>Auch das ist kein Problem – Sie geben dem Fachlehrer/Klassenlehrer Bescheid, dass Sie sich von der Zusatzqualifikation wieder abmelden möchten.</a:t>
            </a:r>
          </a:p>
        </p:txBody>
      </p:sp>
      <p:pic>
        <p:nvPicPr>
          <p:cNvPr id="26" name="Grafik 2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15" y="54392"/>
            <a:ext cx="1024255" cy="782320"/>
          </a:xfrm>
          <a:prstGeom prst="rect">
            <a:avLst/>
          </a:prstGeom>
        </p:spPr>
      </p:pic>
      <p:pic>
        <p:nvPicPr>
          <p:cNvPr id="27" name="Grafik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115"/>
            <a:ext cx="1016635" cy="650875"/>
          </a:xfrm>
          <a:prstGeom prst="rect">
            <a:avLst/>
          </a:prstGeom>
        </p:spPr>
      </p:pic>
      <p:pic>
        <p:nvPicPr>
          <p:cNvPr id="29" name="Grafik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625" y="50909"/>
            <a:ext cx="1024255" cy="782320"/>
          </a:xfrm>
          <a:prstGeom prst="rect">
            <a:avLst/>
          </a:prstGeom>
        </p:spPr>
      </p:pic>
      <p:sp>
        <p:nvSpPr>
          <p:cNvPr id="31" name="Rechteck 30"/>
          <p:cNvSpPr/>
          <p:nvPr/>
        </p:nvSpPr>
        <p:spPr>
          <a:xfrm>
            <a:off x="3664632" y="6381328"/>
            <a:ext cx="1846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hlinkClick r:id="rId4"/>
              </a:rPr>
              <a:t>www.ks-aalen.de</a:t>
            </a:r>
            <a:r>
              <a:rPr lang="de-DE" dirty="0"/>
              <a:t> </a:t>
            </a:r>
          </a:p>
        </p:txBody>
      </p:sp>
      <p:pic>
        <p:nvPicPr>
          <p:cNvPr id="32" name="Grafik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314" y="116632"/>
            <a:ext cx="1016635" cy="650875"/>
          </a:xfrm>
          <a:prstGeom prst="rect">
            <a:avLst/>
          </a:prstGeom>
        </p:spPr>
      </p:pic>
      <p:sp>
        <p:nvSpPr>
          <p:cNvPr id="33" name="Rechteck 32"/>
          <p:cNvSpPr/>
          <p:nvPr/>
        </p:nvSpPr>
        <p:spPr>
          <a:xfrm>
            <a:off x="3185108" y="4653136"/>
            <a:ext cx="2753416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400" b="1" dirty="0"/>
              <a:t>Kontakt:</a:t>
            </a:r>
          </a:p>
          <a:p>
            <a:r>
              <a:rPr lang="de-DE" sz="1400" b="1" dirty="0"/>
              <a:t>Kaufmännische Schule Aalen</a:t>
            </a:r>
          </a:p>
          <a:p>
            <a:r>
              <a:rPr lang="de-DE" sz="1400" dirty="0" err="1"/>
              <a:t>Steinbeisstraße</a:t>
            </a:r>
            <a:r>
              <a:rPr lang="de-DE" sz="1400" dirty="0"/>
              <a:t> 4</a:t>
            </a:r>
          </a:p>
          <a:p>
            <a:r>
              <a:rPr lang="de-DE" sz="1400" dirty="0"/>
              <a:t>73430 Aalen</a:t>
            </a:r>
          </a:p>
          <a:p>
            <a:r>
              <a:rPr lang="de-DE" sz="1400" dirty="0"/>
              <a:t>07361 566300</a:t>
            </a:r>
          </a:p>
          <a:p>
            <a:r>
              <a:rPr lang="de-DE" sz="1400" dirty="0"/>
              <a:t>07361 566304</a:t>
            </a:r>
          </a:p>
          <a:p>
            <a:r>
              <a:rPr lang="de-DE" sz="1400" dirty="0"/>
              <a:t>info@ks-aalen.de</a:t>
            </a:r>
          </a:p>
        </p:txBody>
      </p:sp>
      <p:pic>
        <p:nvPicPr>
          <p:cNvPr id="34" name="Grafik 33" descr="Beschreibung: PICT1307"/>
          <p:cNvPicPr/>
          <p:nvPr/>
        </p:nvPicPr>
        <p:blipFill>
          <a:blip r:embed="rId5" cstate="print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68"/>
          <a:stretch>
            <a:fillRect/>
          </a:stretch>
        </p:blipFill>
        <p:spPr bwMode="auto">
          <a:xfrm>
            <a:off x="3185108" y="900331"/>
            <a:ext cx="2753416" cy="1848400"/>
          </a:xfrm>
          <a:prstGeom prst="rect">
            <a:avLst/>
          </a:prstGeom>
          <a:noFill/>
        </p:spPr>
      </p:pic>
      <p:pic>
        <p:nvPicPr>
          <p:cNvPr id="35" name="Grafik 3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933" y="55207"/>
            <a:ext cx="1016635" cy="650875"/>
          </a:xfrm>
          <a:prstGeom prst="rect">
            <a:avLst/>
          </a:prstGeom>
        </p:spPr>
      </p:pic>
      <p:pic>
        <p:nvPicPr>
          <p:cNvPr id="36" name="Grafik 35" descr="Beschreibung: PICT1307"/>
          <p:cNvPicPr/>
          <p:nvPr/>
        </p:nvPicPr>
        <p:blipFill>
          <a:blip r:embed="rId6" cstate="print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68"/>
          <a:stretch>
            <a:fillRect/>
          </a:stretch>
        </p:blipFill>
        <p:spPr bwMode="auto">
          <a:xfrm>
            <a:off x="7011475" y="908720"/>
            <a:ext cx="1224136" cy="701750"/>
          </a:xfrm>
          <a:prstGeom prst="rect">
            <a:avLst/>
          </a:prstGeom>
          <a:noFill/>
        </p:spPr>
      </p:pic>
      <p:sp>
        <p:nvSpPr>
          <p:cNvPr id="37" name="Rechteck 36"/>
          <p:cNvSpPr/>
          <p:nvPr/>
        </p:nvSpPr>
        <p:spPr>
          <a:xfrm>
            <a:off x="7255107" y="23414"/>
            <a:ext cx="1791088" cy="646331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Berufsschule mit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Zusatzqualifikation 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Fachhochschulreife</a:t>
            </a:r>
          </a:p>
        </p:txBody>
      </p:sp>
      <p:sp>
        <p:nvSpPr>
          <p:cNvPr id="38" name="Rechteck 37"/>
          <p:cNvSpPr/>
          <p:nvPr/>
        </p:nvSpPr>
        <p:spPr>
          <a:xfrm>
            <a:off x="6165217" y="4684201"/>
            <a:ext cx="2916653" cy="19851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de-DE" sz="1200" dirty="0"/>
              <a:t>Alle </a:t>
            </a:r>
            <a:r>
              <a:rPr lang="de-DE" sz="1200" dirty="0" err="1"/>
              <a:t>SchülerInnen</a:t>
            </a:r>
            <a:r>
              <a:rPr lang="de-DE" sz="1200" dirty="0"/>
              <a:t> benötigen ein Berufsaus-</a:t>
            </a:r>
            <a:r>
              <a:rPr lang="de-DE" sz="1200" dirty="0" err="1"/>
              <a:t>bildungsverhältnis</a:t>
            </a:r>
            <a:r>
              <a:rPr lang="de-DE" sz="1200" dirty="0"/>
              <a:t>* und </a:t>
            </a:r>
            <a:r>
              <a:rPr lang="de-DE" sz="1200" b="1" u="sng" dirty="0"/>
              <a:t>zusätzlich</a:t>
            </a:r>
            <a:r>
              <a:rPr lang="de-DE" sz="1200" dirty="0"/>
              <a:t>…</a:t>
            </a:r>
          </a:p>
          <a:p>
            <a:pPr algn="just"/>
            <a:endParaRPr lang="de-DE" sz="3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dirty="0"/>
              <a:t>einen </a:t>
            </a:r>
            <a:r>
              <a:rPr lang="de-DE" sz="1200" b="1" dirty="0"/>
              <a:t>mittlerer Bildungsabschluss</a:t>
            </a:r>
            <a:r>
              <a:rPr lang="de-DE" sz="1200" dirty="0"/>
              <a:t> an einer Realschule bzw. Werkrealschule </a:t>
            </a:r>
          </a:p>
          <a:p>
            <a:pPr lvl="0" algn="ctr"/>
            <a:r>
              <a:rPr lang="de-DE" sz="1200" b="1" dirty="0"/>
              <a:t>oder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dirty="0"/>
              <a:t>eine </a:t>
            </a:r>
            <a:r>
              <a:rPr lang="de-DE" sz="1200" b="1" dirty="0"/>
              <a:t>Fachschulreife</a:t>
            </a:r>
            <a:r>
              <a:rPr lang="de-DE" sz="1200" dirty="0"/>
              <a:t> an einer zweijährigen Berufsfachschule </a:t>
            </a:r>
          </a:p>
          <a:p>
            <a:pPr lvl="0" algn="ctr"/>
            <a:r>
              <a:rPr lang="de-DE" sz="1200" b="1" dirty="0"/>
              <a:t>oder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b="1" dirty="0"/>
              <a:t>Versetzung</a:t>
            </a:r>
            <a:r>
              <a:rPr lang="de-DE" sz="1200" dirty="0"/>
              <a:t> </a:t>
            </a:r>
            <a:r>
              <a:rPr lang="de-DE" sz="1200" b="1" dirty="0"/>
              <a:t>nach Klasse 10</a:t>
            </a:r>
            <a:r>
              <a:rPr lang="de-DE" sz="1200" dirty="0"/>
              <a:t> eines Gymnasiums.</a:t>
            </a:r>
          </a:p>
        </p:txBody>
      </p:sp>
      <p:sp>
        <p:nvSpPr>
          <p:cNvPr id="39" name="Rechteck 38"/>
          <p:cNvSpPr/>
          <p:nvPr/>
        </p:nvSpPr>
        <p:spPr>
          <a:xfrm>
            <a:off x="6209932" y="2420888"/>
            <a:ext cx="2836261" cy="16312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">
            <a:spAutoFit/>
          </a:bodyPr>
          <a:lstStyle/>
          <a:p>
            <a:r>
              <a:rPr lang="de-DE" sz="1200" b="1" dirty="0"/>
              <a:t>Ziel:</a:t>
            </a:r>
          </a:p>
          <a:p>
            <a:r>
              <a:rPr lang="de-DE" sz="1200" dirty="0"/>
              <a:t>Erwerb der </a:t>
            </a:r>
            <a:r>
              <a:rPr lang="de-DE" sz="1200" b="1" dirty="0"/>
              <a:t>Fachhochschulreife</a:t>
            </a:r>
            <a:r>
              <a:rPr lang="de-DE" sz="1200" dirty="0"/>
              <a:t> zusätzlich zum Abschluss der Berufsausbildung</a:t>
            </a:r>
          </a:p>
          <a:p>
            <a:endParaRPr lang="de-DE" sz="1400" b="1" dirty="0"/>
          </a:p>
          <a:p>
            <a:endParaRPr lang="de-DE" sz="1400" b="1" dirty="0"/>
          </a:p>
          <a:p>
            <a:endParaRPr lang="de-DE" sz="1200" b="1" dirty="0"/>
          </a:p>
          <a:p>
            <a:r>
              <a:rPr lang="de-DE" sz="1200" dirty="0"/>
              <a:t>3 Jahre</a:t>
            </a:r>
          </a:p>
          <a:p>
            <a:r>
              <a:rPr lang="de-DE" sz="1200" dirty="0"/>
              <a:t>(auch mit 2,5 jähriger Ausbildung möglich)</a:t>
            </a:r>
          </a:p>
        </p:txBody>
      </p:sp>
      <p:sp>
        <p:nvSpPr>
          <p:cNvPr id="40" name="Rechteck 39"/>
          <p:cNvSpPr/>
          <p:nvPr/>
        </p:nvSpPr>
        <p:spPr>
          <a:xfrm>
            <a:off x="6209933" y="2452246"/>
            <a:ext cx="2836260" cy="184666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Ziel:</a:t>
            </a:r>
          </a:p>
        </p:txBody>
      </p:sp>
      <p:sp>
        <p:nvSpPr>
          <p:cNvPr id="41" name="Rechteck 40"/>
          <p:cNvSpPr/>
          <p:nvPr/>
        </p:nvSpPr>
        <p:spPr>
          <a:xfrm>
            <a:off x="6209932" y="3432857"/>
            <a:ext cx="2836261" cy="184666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Dauer:</a:t>
            </a:r>
          </a:p>
        </p:txBody>
      </p:sp>
      <p:sp>
        <p:nvSpPr>
          <p:cNvPr id="42" name="Rechteck 41"/>
          <p:cNvSpPr/>
          <p:nvPr/>
        </p:nvSpPr>
        <p:spPr>
          <a:xfrm>
            <a:off x="6209934" y="4338898"/>
            <a:ext cx="2836261" cy="369332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Wer kann die Zusatzqualifikation Fachhochschulreife belegen?</a:t>
            </a:r>
          </a:p>
        </p:txBody>
      </p:sp>
      <p:sp>
        <p:nvSpPr>
          <p:cNvPr id="43" name="Rechteck 42"/>
          <p:cNvSpPr/>
          <p:nvPr/>
        </p:nvSpPr>
        <p:spPr>
          <a:xfrm>
            <a:off x="6209934" y="1692097"/>
            <a:ext cx="28362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/>
              <a:t>Zusatzqualifikation </a:t>
            </a:r>
          </a:p>
          <a:p>
            <a:pPr algn="ctr"/>
            <a:r>
              <a:rPr lang="de-DE" sz="1600" b="1" dirty="0"/>
              <a:t>Fachhochschulreife</a:t>
            </a:r>
          </a:p>
        </p:txBody>
      </p:sp>
    </p:spTree>
    <p:extLst>
      <p:ext uri="{BB962C8B-B14F-4D97-AF65-F5344CB8AC3E}">
        <p14:creationId xmlns:p14="http://schemas.microsoft.com/office/powerpoint/2010/main" val="35153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371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113275" y="2668444"/>
            <a:ext cx="2803866" cy="138499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just"/>
            <a:r>
              <a:rPr lang="de-DE" sz="1200" dirty="0"/>
              <a:t>Im ersten Lehrjahr sind es </a:t>
            </a:r>
            <a:r>
              <a:rPr lang="de-DE" sz="1200" b="1" dirty="0"/>
              <a:t>zusätzlich 6 Unterrichtsstunden pro Woche </a:t>
            </a:r>
            <a:r>
              <a:rPr lang="de-DE" sz="1200" dirty="0"/>
              <a:t>(je zwei Stunden Mathe, Deutsch und Englisch).</a:t>
            </a:r>
          </a:p>
          <a:p>
            <a:pPr algn="just"/>
            <a:r>
              <a:rPr lang="de-DE" sz="1200" dirty="0"/>
              <a:t>Im zweiten und dritten Lehrjahr dann insgesamt noch 10 Unterrichtsstunden pro Woche.</a:t>
            </a:r>
          </a:p>
          <a:p>
            <a:pPr algn="just"/>
            <a:endParaRPr lang="de-DE" sz="1200" dirty="0"/>
          </a:p>
        </p:txBody>
      </p:sp>
      <p:sp>
        <p:nvSpPr>
          <p:cNvPr id="19" name="Rechteck 18"/>
          <p:cNvSpPr/>
          <p:nvPr/>
        </p:nvSpPr>
        <p:spPr>
          <a:xfrm>
            <a:off x="97573" y="2299112"/>
            <a:ext cx="2836261" cy="369332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Mit welchem Zeitaufwand muss ich zusätzlich rechnen?</a:t>
            </a:r>
          </a:p>
        </p:txBody>
      </p:sp>
      <p:sp>
        <p:nvSpPr>
          <p:cNvPr id="21" name="Rechteck 20"/>
          <p:cNvSpPr/>
          <p:nvPr/>
        </p:nvSpPr>
        <p:spPr>
          <a:xfrm>
            <a:off x="107173" y="4108430"/>
            <a:ext cx="2836261" cy="184666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Wann findet der Zusatzunterricht statt?</a:t>
            </a:r>
          </a:p>
        </p:txBody>
      </p:sp>
      <p:sp>
        <p:nvSpPr>
          <p:cNvPr id="22" name="Rechteck 21"/>
          <p:cNvSpPr/>
          <p:nvPr/>
        </p:nvSpPr>
        <p:spPr>
          <a:xfrm>
            <a:off x="107172" y="903285"/>
            <a:ext cx="2836261" cy="184666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Welche Fächer muss ich zusätzlich belegen?</a:t>
            </a:r>
          </a:p>
        </p:txBody>
      </p:sp>
      <p:sp>
        <p:nvSpPr>
          <p:cNvPr id="23" name="Rechteck 22"/>
          <p:cNvSpPr/>
          <p:nvPr/>
        </p:nvSpPr>
        <p:spPr>
          <a:xfrm>
            <a:off x="113275" y="1087951"/>
            <a:ext cx="2820558" cy="101566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just"/>
            <a:r>
              <a:rPr lang="de-DE" sz="1200" dirty="0"/>
              <a:t>Es findet zusätzlich Unterricht in </a:t>
            </a:r>
            <a:r>
              <a:rPr lang="de-DE" sz="1200" b="1" dirty="0"/>
              <a:t>Deutsch, Englisch und Mathematik</a:t>
            </a:r>
            <a:r>
              <a:rPr lang="de-DE" sz="1200" dirty="0"/>
              <a:t> statt, sowie im  zweiten oder dritten Jahr eine Unterrichtsstunde pro Woche in einer Naturwissenschaft.</a:t>
            </a:r>
          </a:p>
        </p:txBody>
      </p:sp>
      <p:sp>
        <p:nvSpPr>
          <p:cNvPr id="24" name="Rechteck 23"/>
          <p:cNvSpPr/>
          <p:nvPr/>
        </p:nvSpPr>
        <p:spPr>
          <a:xfrm>
            <a:off x="107172" y="4326195"/>
            <a:ext cx="2826661" cy="83099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just"/>
            <a:r>
              <a:rPr lang="de-DE" sz="1200" dirty="0"/>
              <a:t>Der Unterricht findet an </a:t>
            </a:r>
            <a:r>
              <a:rPr lang="de-DE" sz="1200" b="1" dirty="0"/>
              <a:t>zwei Abenden </a:t>
            </a:r>
            <a:r>
              <a:rPr lang="de-DE" sz="1200" dirty="0"/>
              <a:t>pro Woche statt. Nähere Informationen erhalten Sie auf der Informations-veranstaltung (siehe unten).</a:t>
            </a:r>
          </a:p>
        </p:txBody>
      </p:sp>
      <p:sp>
        <p:nvSpPr>
          <p:cNvPr id="30" name="Rechteck 29"/>
          <p:cNvSpPr/>
          <p:nvPr/>
        </p:nvSpPr>
        <p:spPr>
          <a:xfrm>
            <a:off x="131657" y="5775647"/>
            <a:ext cx="2811777" cy="46166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/>
            <a:r>
              <a:rPr lang="de-DE" sz="1200" dirty="0"/>
              <a:t>Am 08.10.2019 findet um 17:30 Uhr in Raum 178 eine Informationsveranstaltung statt. </a:t>
            </a:r>
          </a:p>
        </p:txBody>
      </p:sp>
      <p:sp>
        <p:nvSpPr>
          <p:cNvPr id="31" name="Rechteck 30"/>
          <p:cNvSpPr/>
          <p:nvPr/>
        </p:nvSpPr>
        <p:spPr>
          <a:xfrm>
            <a:off x="107173" y="5385138"/>
            <a:ext cx="2836261" cy="369332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Wo bekomme ich noch weitere Informationen?</a:t>
            </a:r>
          </a:p>
        </p:txBody>
      </p:sp>
      <p:pic>
        <p:nvPicPr>
          <p:cNvPr id="32" name="Grafik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895" y="54392"/>
            <a:ext cx="1024255" cy="782320"/>
          </a:xfrm>
          <a:prstGeom prst="rect">
            <a:avLst/>
          </a:prstGeom>
        </p:spPr>
      </p:pic>
      <p:pic>
        <p:nvPicPr>
          <p:cNvPr id="33" name="Grafik 3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84" y="120115"/>
            <a:ext cx="1016635" cy="650875"/>
          </a:xfrm>
          <a:prstGeom prst="rect">
            <a:avLst/>
          </a:prstGeom>
        </p:spPr>
      </p:pic>
      <p:pic>
        <p:nvPicPr>
          <p:cNvPr id="34" name="Grafik 3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15" y="54392"/>
            <a:ext cx="1024255" cy="782320"/>
          </a:xfrm>
          <a:prstGeom prst="rect">
            <a:avLst/>
          </a:prstGeom>
        </p:spPr>
      </p:pic>
      <p:pic>
        <p:nvPicPr>
          <p:cNvPr id="35" name="Grafik 3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115"/>
            <a:ext cx="1016635" cy="650875"/>
          </a:xfrm>
          <a:prstGeom prst="rect">
            <a:avLst/>
          </a:prstGeom>
        </p:spPr>
      </p:pic>
      <p:sp>
        <p:nvSpPr>
          <p:cNvPr id="27" name="Rechteck 26"/>
          <p:cNvSpPr/>
          <p:nvPr/>
        </p:nvSpPr>
        <p:spPr>
          <a:xfrm>
            <a:off x="6228184" y="898061"/>
            <a:ext cx="2836261" cy="369332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Welche Möglichkeiten habe ich nach dem Abschluss?</a:t>
            </a:r>
          </a:p>
        </p:txBody>
      </p:sp>
      <p:sp>
        <p:nvSpPr>
          <p:cNvPr id="28" name="Rechteck 27"/>
          <p:cNvSpPr/>
          <p:nvPr/>
        </p:nvSpPr>
        <p:spPr>
          <a:xfrm>
            <a:off x="6228184" y="1278052"/>
            <a:ext cx="2836261" cy="212365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">
            <a:spAutoFit/>
          </a:bodyPr>
          <a:lstStyle/>
          <a:p>
            <a:pPr algn="just"/>
            <a:r>
              <a:rPr lang="de-DE" sz="1200" dirty="0"/>
              <a:t>Zum einen berechtigt die erworbene Fachhochschulreife zu einem Studium an den </a:t>
            </a:r>
            <a:r>
              <a:rPr lang="de-DE" sz="1200" b="1" dirty="0"/>
              <a:t>Hochschulen im gesamten Bundes-gebiet</a:t>
            </a:r>
            <a:r>
              <a:rPr lang="de-DE" sz="1200" dirty="0"/>
              <a:t>.</a:t>
            </a:r>
          </a:p>
          <a:p>
            <a:pPr algn="just"/>
            <a:endParaRPr lang="de-DE" sz="1200" dirty="0"/>
          </a:p>
          <a:p>
            <a:pPr algn="just"/>
            <a:r>
              <a:rPr lang="de-DE" sz="1200" dirty="0"/>
              <a:t>Zum anderen kann man ins zweite Jahr der Wirtschaftsoberschule einsteigen und so die </a:t>
            </a:r>
            <a:r>
              <a:rPr lang="de-DE" sz="1200" b="1" dirty="0"/>
              <a:t>allgemeine Hochschulreife in nur einem zusätzlichen Jahr </a:t>
            </a:r>
            <a:r>
              <a:rPr lang="de-DE" sz="1200" dirty="0"/>
              <a:t>erwerben (hier sind allerdings weitere Voraussetzungen zu erfüllen).</a:t>
            </a:r>
          </a:p>
        </p:txBody>
      </p:sp>
      <p:pic>
        <p:nvPicPr>
          <p:cNvPr id="29" name="Grafik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95" y="43733"/>
            <a:ext cx="1024255" cy="782320"/>
          </a:xfrm>
          <a:prstGeom prst="rect">
            <a:avLst/>
          </a:prstGeom>
        </p:spPr>
      </p:pic>
      <p:pic>
        <p:nvPicPr>
          <p:cNvPr id="36" name="Grafik 3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09456"/>
            <a:ext cx="1016635" cy="650875"/>
          </a:xfrm>
          <a:prstGeom prst="rect">
            <a:avLst/>
          </a:prstGeom>
        </p:spPr>
      </p:pic>
      <p:sp>
        <p:nvSpPr>
          <p:cNvPr id="44" name="Rechteck 43"/>
          <p:cNvSpPr/>
          <p:nvPr/>
        </p:nvSpPr>
        <p:spPr>
          <a:xfrm>
            <a:off x="3155411" y="2294628"/>
            <a:ext cx="2836261" cy="369332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Wann finden die Prüfungen in der Zusatzfächern  statt?</a:t>
            </a:r>
          </a:p>
        </p:txBody>
      </p:sp>
      <p:graphicFrame>
        <p:nvGraphicFramePr>
          <p:cNvPr id="45" name="Tabel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428418"/>
              </p:ext>
            </p:extLst>
          </p:nvPr>
        </p:nvGraphicFramePr>
        <p:xfrm>
          <a:off x="3171808" y="2682092"/>
          <a:ext cx="281026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5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r>
                        <a:rPr lang="de-DE" sz="1200" dirty="0"/>
                        <a:t>Deutsch und Englisch </a:t>
                      </a: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/>
                        <a:t>Ende Lehrjahr 2</a:t>
                      </a: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36">
                <a:tc>
                  <a:txBody>
                    <a:bodyPr/>
                    <a:lstStyle/>
                    <a:p>
                      <a:r>
                        <a:rPr lang="de-DE" sz="1200" dirty="0"/>
                        <a:t>Mathe</a:t>
                      </a: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/>
                        <a:t>Ende Lehrjahr 3</a:t>
                      </a: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36">
                <a:tc>
                  <a:txBody>
                    <a:bodyPr/>
                    <a:lstStyle/>
                    <a:p>
                      <a:r>
                        <a:rPr lang="de-DE" sz="1200" dirty="0"/>
                        <a:t>Naturwissenschaft</a:t>
                      </a: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/>
                        <a:t>Keine</a:t>
                      </a:r>
                      <a:r>
                        <a:rPr lang="de-DE" sz="1200" dirty="0"/>
                        <a:t> Prüfung!</a:t>
                      </a: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" name="Rechteck 45"/>
          <p:cNvSpPr/>
          <p:nvPr/>
        </p:nvSpPr>
        <p:spPr>
          <a:xfrm>
            <a:off x="3179895" y="4298234"/>
            <a:ext cx="2811777" cy="138499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de-DE" sz="1200" dirty="0"/>
              <a:t>Durchschnitt 4,0 oder besser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/>
              <a:t>keine Note „ungenügend“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/>
              <a:t>In der Berufsschulabschlussprüfung </a:t>
            </a:r>
            <a:r>
              <a:rPr lang="de-DE" sz="1200" b="1" u="sng" dirty="0"/>
              <a:t>und</a:t>
            </a:r>
            <a:r>
              <a:rPr lang="de-DE" sz="1200" dirty="0"/>
              <a:t> der Zusatzprüfung dürfen nicht mehr als 2 der maßgebenden Fächer schlechter als „ausreichend“ sein (entsprechender Ausgleich notwendig)</a:t>
            </a:r>
          </a:p>
        </p:txBody>
      </p:sp>
      <p:sp>
        <p:nvSpPr>
          <p:cNvPr id="47" name="Rechteck 46"/>
          <p:cNvSpPr/>
          <p:nvPr/>
        </p:nvSpPr>
        <p:spPr>
          <a:xfrm>
            <a:off x="3155411" y="4113568"/>
            <a:ext cx="2836261" cy="184666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Wann bestehe ich die Zusatzprüfung?</a:t>
            </a:r>
          </a:p>
        </p:txBody>
      </p:sp>
      <p:sp>
        <p:nvSpPr>
          <p:cNvPr id="48" name="Rechteck 47"/>
          <p:cNvSpPr/>
          <p:nvPr/>
        </p:nvSpPr>
        <p:spPr>
          <a:xfrm>
            <a:off x="3179894" y="1088490"/>
            <a:ext cx="2811777" cy="83099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/>
            <a:r>
              <a:rPr lang="de-DE" sz="1200" dirty="0"/>
              <a:t>Das erste Halbjahr ist ein Probehalbjahr. Zum Bestehen ist ein Durchschnitt in den Zusatz-fächern von 3,5 erforderlich und es darf keine Note schlechter als „mangelhaft“ sein.</a:t>
            </a:r>
          </a:p>
        </p:txBody>
      </p:sp>
      <p:sp>
        <p:nvSpPr>
          <p:cNvPr id="49" name="Rechteck 48"/>
          <p:cNvSpPr/>
          <p:nvPr/>
        </p:nvSpPr>
        <p:spPr>
          <a:xfrm>
            <a:off x="3155410" y="903824"/>
            <a:ext cx="2836261" cy="184666"/>
          </a:xfrm>
          <a:prstGeom prst="rect">
            <a:avLst/>
          </a:prstGeom>
          <a:solidFill>
            <a:srgbClr val="DE0000"/>
          </a:solidFill>
        </p:spPr>
        <p:txBody>
          <a:bodyPr wrap="square" lIns="36000" tIns="0" rIns="36000" bIns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Wann bestehe ich die Zusatzprüfung?</a:t>
            </a:r>
          </a:p>
        </p:txBody>
      </p:sp>
      <p:sp>
        <p:nvSpPr>
          <p:cNvPr id="26" name="Rechteck 25"/>
          <p:cNvSpPr/>
          <p:nvPr/>
        </p:nvSpPr>
        <p:spPr>
          <a:xfrm>
            <a:off x="6793017" y="4369475"/>
            <a:ext cx="17065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000" b="1" dirty="0">
                <a:solidFill>
                  <a:srgbClr val="F82A08"/>
                </a:solidFill>
                <a:latin typeface="Arial"/>
                <a:ea typeface="Times New Roman"/>
              </a:rPr>
              <a:t>Mit </a:t>
            </a:r>
          </a:p>
          <a:p>
            <a:pPr algn="ctr">
              <a:spcAft>
                <a:spcPts val="0"/>
              </a:spcAft>
            </a:pPr>
            <a:r>
              <a:rPr lang="de-DE" sz="2000" b="1" dirty="0">
                <a:solidFill>
                  <a:srgbClr val="F82A08"/>
                </a:solidFill>
                <a:latin typeface="Arial"/>
                <a:ea typeface="Times New Roman"/>
              </a:rPr>
              <a:t>uns in </a:t>
            </a:r>
          </a:p>
          <a:p>
            <a:pPr algn="ctr">
              <a:spcAft>
                <a:spcPts val="0"/>
              </a:spcAft>
            </a:pPr>
            <a:r>
              <a:rPr lang="de-DE" sz="2000" b="1" dirty="0">
                <a:solidFill>
                  <a:srgbClr val="F82A08"/>
                </a:solidFill>
                <a:latin typeface="Arial"/>
                <a:ea typeface="Times New Roman"/>
              </a:rPr>
              <a:t>die Zukunft!</a:t>
            </a:r>
          </a:p>
        </p:txBody>
      </p:sp>
    </p:spTree>
    <p:extLst>
      <p:ext uri="{BB962C8B-B14F-4D97-AF65-F5344CB8AC3E}">
        <p14:creationId xmlns:p14="http://schemas.microsoft.com/office/powerpoint/2010/main" val="119354173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Bildschirmpräsentation (4:3)</PresentationFormat>
  <Paragraphs>71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PowerPoint-Präsentation</vt:lpstr>
      <vt:lpstr>PowerPoint-Präsentation</vt:lpstr>
    </vt:vector>
  </TitlesOfParts>
  <Company>Baden-Württemberg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paedML Novell 4</dc:creator>
  <cp:lastModifiedBy>Thomas Rudolf</cp:lastModifiedBy>
  <cp:revision>25</cp:revision>
  <cp:lastPrinted>2019-09-11T07:43:53Z</cp:lastPrinted>
  <dcterms:created xsi:type="dcterms:W3CDTF">2019-07-23T09:49:55Z</dcterms:created>
  <dcterms:modified xsi:type="dcterms:W3CDTF">2019-10-08T04:36:28Z</dcterms:modified>
</cp:coreProperties>
</file>